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8" r:id="rId2"/>
    <p:sldId id="308" r:id="rId3"/>
    <p:sldId id="306" r:id="rId4"/>
    <p:sldId id="310" r:id="rId5"/>
    <p:sldId id="347" r:id="rId6"/>
    <p:sldId id="348" r:id="rId7"/>
    <p:sldId id="336" r:id="rId8"/>
    <p:sldId id="346" r:id="rId9"/>
    <p:sldId id="335" r:id="rId10"/>
    <p:sldId id="325" r:id="rId11"/>
    <p:sldId id="312" r:id="rId12"/>
    <p:sldId id="339" r:id="rId13"/>
    <p:sldId id="354" r:id="rId14"/>
    <p:sldId id="313" r:id="rId15"/>
    <p:sldId id="340" r:id="rId16"/>
    <p:sldId id="317" r:id="rId17"/>
    <p:sldId id="319" r:id="rId18"/>
    <p:sldId id="323" r:id="rId19"/>
    <p:sldId id="324" r:id="rId20"/>
    <p:sldId id="314" r:id="rId21"/>
    <p:sldId id="326" r:id="rId22"/>
    <p:sldId id="309" r:id="rId23"/>
    <p:sldId id="316" r:id="rId24"/>
    <p:sldId id="327" r:id="rId25"/>
    <p:sldId id="337" r:id="rId26"/>
    <p:sldId id="331" r:id="rId27"/>
    <p:sldId id="328" r:id="rId28"/>
    <p:sldId id="329" r:id="rId29"/>
    <p:sldId id="342" r:id="rId30"/>
    <p:sldId id="343" r:id="rId31"/>
    <p:sldId id="349" r:id="rId32"/>
    <p:sldId id="350" r:id="rId33"/>
    <p:sldId id="344" r:id="rId34"/>
    <p:sldId id="345" r:id="rId35"/>
    <p:sldId id="311" r:id="rId36"/>
  </p:sldIdLst>
  <p:sldSz cx="9144000" cy="6858000" type="screen4x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80" autoAdjust="0"/>
    <p:restoredTop sz="93355" autoAdjust="0"/>
  </p:normalViewPr>
  <p:slideViewPr>
    <p:cSldViewPr snapToGrid="0" snapToObjects="1">
      <p:cViewPr>
        <p:scale>
          <a:sx n="60" d="100"/>
          <a:sy n="60" d="100"/>
        </p:scale>
        <p:origin x="-142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9DD45-763E-42C8-B219-6DBDEBE34DF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F1007-37A8-48E2-8C9E-68B3EF3CF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90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86AD4-BE35-654F-88D5-133B9635F2F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15782-C859-3349-BF1C-B20D7BB34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7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15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Audience for input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31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Institute of Medicine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2001 Crossing the Quality Chasm – not much progress had been made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problems were not incompetent people but systems – in particular, poor communication and numerous hand offs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So, what can be done from a facility perspective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32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32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0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1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5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5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0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3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7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6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2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56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:\Marketing\Proposals-Presentations\2011\NACJSB_New_Hospital_Hanoi_13778.999\Presentation\GH_Logos\Background2a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5193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85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jf4PD08tfVAhWN14MKHbhSCpEQjRwIBw&amp;url=http://www.istockphoto.com/photos/three-fingers&amp;psig=AFQjCNHIY1b8EXhKz2rZNVv83Dt1PlQXVA&amp;ust=1502840349992788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www.google.com/url?sa=i&amp;rct=j&amp;q=&amp;esrc=s&amp;source=images&amp;cd=&amp;cad=rja&amp;uact=8&amp;ved=0ahUKEwiV9_Pe8tfVAhWF2YMKHTqMBisQjRwIBw&amp;url=http://weknowyourdreams.com/fingers.html&amp;psig=AFQjCNHIY1b8EXhKz2rZNVv83Dt1PlQXVA&amp;ust=1502840349992788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495300" y="6246813"/>
            <a:ext cx="64944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CFCF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Sustainable, quality healthcare for global communities in need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F926C1A-F737-4F28-BA9F-077B4115D2E2}"/>
              </a:ext>
            </a:extLst>
          </p:cNvPr>
          <p:cNvSpPr/>
          <p:nvPr/>
        </p:nvSpPr>
        <p:spPr>
          <a:xfrm>
            <a:off x="0" y="1308994"/>
            <a:ext cx="46943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Quản lý rủi ro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, c</a:t>
            </a:r>
            <a:r>
              <a:rPr lang="vi-VN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hất lượng và 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vi-VN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n toàn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691" y="185648"/>
            <a:ext cx="20288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 descr="LOGO MOH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80873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16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210A214-02C8-4AF8-A164-17A09E7CC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90587"/>
            <a:ext cx="76200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5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9876E78-466D-41C7-B6FA-4A627AB1FC36}"/>
              </a:ext>
            </a:extLst>
          </p:cNvPr>
          <p:cNvSpPr/>
          <p:nvPr/>
        </p:nvSpPr>
        <p:spPr>
          <a:xfrm>
            <a:off x="233917" y="929148"/>
            <a:ext cx="891008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“First do no Harm” – “</a:t>
            </a:r>
            <a:r>
              <a:rPr lang="vi-VN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Đầu tiên là đừng gây hại"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Đây là nguyên tắc dẫn đường cho các bác sỹ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Cho dù là can thiệp hay thủ thuật, sức khoẻ của người bệnh luôn là điều đầu tiên cần quan tâm 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26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E89A7AD-31AA-4C0F-8847-F88BBA6432F7}"/>
              </a:ext>
            </a:extLst>
          </p:cNvPr>
          <p:cNvSpPr/>
          <p:nvPr/>
        </p:nvSpPr>
        <p:spPr>
          <a:xfrm>
            <a:off x="3938941" y="873458"/>
            <a:ext cx="512622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Tất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nhiên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triết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lý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này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áp dụng </a:t>
            </a:r>
            <a:r>
              <a:rPr lang="en-US" sz="36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cho</a:t>
            </a:r>
            <a:r>
              <a:rPr lang="en-US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tất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cả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nhân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viên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chăm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sóc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sức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khoẻ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từ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điều</a:t>
            </a:r>
            <a:r>
              <a:rPr lang="en-US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dưỡng</a:t>
            </a:r>
            <a:r>
              <a:rPr lang="en-US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người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quản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lý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đến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người dọn dẹp</a:t>
            </a:r>
            <a:r>
              <a:rPr lang="en-US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vệ</a:t>
            </a:r>
            <a:r>
              <a:rPr lang="en-US" sz="3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sinh</a:t>
            </a:r>
            <a:r>
              <a:rPr lang="en-US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sz="36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/>
            <a:r>
              <a:rPr lang="vi-VN" sz="36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Không ai muốn gây hại cho người bệnh.</a:t>
            </a:r>
            <a:endParaRPr lang="en-US" sz="3600" dirty="0">
              <a:effectLst/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ACED78-97A4-458D-B3FA-1B56F8B38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49" y="992121"/>
            <a:ext cx="3711396" cy="263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6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1252" y="94815"/>
            <a:ext cx="2068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4000" dirty="0" smtClean="0">
                <a:cs typeface="Times New Roman" panose="02020603050405020304" pitchFamily="18" charset="0"/>
              </a:rPr>
              <a:t>An toàn</a:t>
            </a:r>
            <a:r>
              <a:rPr lang="en-US" sz="4000" dirty="0" smtClean="0">
                <a:cs typeface="Times New Roman" panose="02020603050405020304" pitchFamily="18" charset="0"/>
              </a:rPr>
              <a:t> </a:t>
            </a:r>
            <a:endParaRPr lang="en-US" sz="4000" dirty="0"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4846" y="1023094"/>
            <a:ext cx="87411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cs typeface="Times New Roman" panose="02020603050405020304" pitchFamily="18" charset="0"/>
              </a:rPr>
              <a:t>“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do con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dựng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800" dirty="0" smtClean="0">
                <a:cs typeface="Times New Roman" panose="02020603050405020304" pitchFamily="18" charset="0"/>
              </a:rPr>
              <a:t>”</a:t>
            </a:r>
            <a:endParaRPr lang="en-US" sz="2800" dirty="0" smtClean="0">
              <a:cs typeface="Times New Roman" panose="02020603050405020304" pitchFamily="18" charset="0"/>
            </a:endParaRPr>
          </a:p>
          <a:p>
            <a:pPr algn="just"/>
            <a:r>
              <a:rPr lang="en-US" sz="2800" dirty="0" err="1" smtClean="0">
                <a:cs typeface="Times New Roman" panose="02020603050405020304" pitchFamily="18" charset="0"/>
              </a:rPr>
              <a:t>Nghiên</a:t>
            </a:r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cs typeface="Times New Roman" panose="02020603050405020304" pitchFamily="18" charset="0"/>
              </a:rPr>
              <a:t>cứu</a:t>
            </a:r>
            <a:r>
              <a:rPr lang="en-US" sz="2800" dirty="0" smtClean="0">
                <a:cs typeface="Times New Roman" panose="02020603050405020304" pitchFamily="18" charset="0"/>
              </a:rPr>
              <a:t> Y </a:t>
            </a:r>
            <a:r>
              <a:rPr lang="en-US" sz="2800" dirty="0" err="1" smtClean="0">
                <a:cs typeface="Times New Roman" panose="02020603050405020304" pitchFamily="18" charset="0"/>
              </a:rPr>
              <a:t>khoa</a:t>
            </a:r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cs typeface="Times New Roman" panose="02020603050405020304" pitchFamily="18" charset="0"/>
              </a:rPr>
              <a:t>năm</a:t>
            </a:r>
            <a:r>
              <a:rPr lang="en-US" sz="2800" dirty="0" smtClean="0">
                <a:cs typeface="Times New Roman" panose="02020603050405020304" pitchFamily="18" charset="0"/>
              </a:rPr>
              <a:t> 1999</a:t>
            </a:r>
            <a:endParaRPr lang="en-US" sz="2800" dirty="0" smtClean="0">
              <a:cs typeface="Times New Roman" panose="02020603050405020304" pitchFamily="18" charset="0"/>
            </a:endParaRPr>
          </a:p>
          <a:p>
            <a:pPr algn="just"/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35426" y="2171766"/>
            <a:ext cx="43705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44,000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98,000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vi-VN" sz="2400" dirty="0" smtClean="0">
                <a:cs typeface="Times New Roman" panose="02020603050405020304" pitchFamily="18" charset="0"/>
              </a:rPr>
              <a:t>ca tử vong có thể ngăn chặn được hàng năm do sự cố y khoa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marL="285750" indent="-285750" algn="just">
              <a:buFont typeface="Arial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Phần lớn sự cố là do lỗi hệ thống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Giao tiếp kém</a:t>
            </a:r>
          </a:p>
          <a:p>
            <a:pPr marL="742950" lvl="1" indent="-285750" algn="just">
              <a:buFont typeface="Arial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Bàn giao quá nhiều</a:t>
            </a:r>
            <a:endParaRPr lang="en-US" sz="2400" dirty="0"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846" y="2443392"/>
            <a:ext cx="3975839" cy="345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9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1164" y="67549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9326" y="5674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8906"/>
            <a:ext cx="8712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Giảm thiểu lây nhiễm bệnh viện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(HAI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777" y="1089208"/>
            <a:ext cx="874116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rung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tâm kiểm soát dịch bệnh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(CDC):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776" y="1889427"/>
            <a:ext cx="391025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triệu ca lây nhiễm bệnh viện/ năm</a:t>
            </a:r>
          </a:p>
          <a:p>
            <a:pPr marL="285750" indent="-285750">
              <a:buFont typeface="Arial"/>
              <a:buChar char="•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90,000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bệnh nhân tử vong </a:t>
            </a: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Vệ sinh tay là yếu tố tối quan trọng hàng đầu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7209" y="1600200"/>
            <a:ext cx="4150729" cy="402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3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F3BBF97-8387-4F48-91A4-DAFB6C3002F2}"/>
              </a:ext>
            </a:extLst>
          </p:cNvPr>
          <p:cNvSpPr/>
          <p:nvPr/>
        </p:nvSpPr>
        <p:spPr>
          <a:xfrm>
            <a:off x="0" y="989351"/>
            <a:ext cx="9144000" cy="380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Rủi ro, an toàn, và các nhóm quản lý chất lượng dưới sự quản lý của </a:t>
            </a:r>
            <a:r>
              <a:rPr lang="vi-VN" sz="3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1 người.</a:t>
            </a:r>
            <a:endParaRPr lang="en-US" sz="3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 algn="just">
              <a:lnSpc>
                <a:spcPct val="150000"/>
              </a:lnSpc>
              <a:spcAft>
                <a:spcPts val="800"/>
              </a:spcAft>
              <a:buFont typeface="Arial"/>
              <a:buChar char="•"/>
            </a:pPr>
            <a:r>
              <a:rPr lang="vi-VN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Các mục tiêu</a:t>
            </a:r>
            <a:r>
              <a:rPr lang="en-US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phạm vi</a:t>
            </a:r>
            <a:r>
              <a:rPr lang="en-US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và lãnh đạo</a:t>
            </a:r>
          </a:p>
          <a:p>
            <a:pPr marL="914400" lvl="1" indent="-457200" algn="just">
              <a:lnSpc>
                <a:spcPct val="150000"/>
              </a:lnSpc>
              <a:spcAft>
                <a:spcPts val="800"/>
              </a:spcAft>
              <a:buFont typeface="Arial"/>
              <a:buChar char="•"/>
            </a:pPr>
            <a:r>
              <a:rPr lang="vi-VN" sz="3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Cải tiến hệ thống an toàn người bệnh</a:t>
            </a:r>
            <a:endParaRPr lang="en-US" sz="3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9489" y="553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1394" y="230318"/>
            <a:ext cx="5769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4000" dirty="0" smtClean="0">
                <a:cs typeface="Times New Roman" panose="02020603050405020304" pitchFamily="18" charset="0"/>
              </a:rPr>
              <a:t>Kết hợp các khoa phòng</a:t>
            </a:r>
            <a:endParaRPr lang="en-US" sz="4000" dirty="0">
              <a:cs typeface="Times New Roman" panose="02020603050405020304" pitchFamily="18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88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2E3F249-E9C7-4233-AF3C-64B50F717AD3}"/>
              </a:ext>
            </a:extLst>
          </p:cNvPr>
          <p:cNvSpPr/>
          <p:nvPr/>
        </p:nvSpPr>
        <p:spPr>
          <a:xfrm>
            <a:off x="252094" y="1483722"/>
            <a:ext cx="8799227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500" dirty="0" smtClean="0">
                <a:ea typeface="Arial" charset="0"/>
                <a:cs typeface="Times New Roman" panose="02020603050405020304" pitchFamily="18" charset="0"/>
              </a:rPr>
              <a:t>Có nhiều sự quan tâm xoay quanh các vấn đề an toàn và được gọi chung là “Các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sự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cố</a:t>
            </a:r>
            <a:r>
              <a:rPr lang="vi-VN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2500" dirty="0" smtClean="0">
                <a:ea typeface="Arial" charset="0"/>
                <a:cs typeface="Times New Roman" panose="02020603050405020304" pitchFamily="18" charset="0"/>
              </a:rPr>
              <a:t>trọng điểm”.</a:t>
            </a:r>
            <a:endParaRPr lang="en-US" sz="2500" dirty="0">
              <a:ea typeface="Arial" charset="0"/>
              <a:cs typeface="Times New Roman" panose="02020603050405020304" pitchFamily="18" charset="0"/>
            </a:endParaRPr>
          </a:p>
          <a:p>
            <a:r>
              <a:rPr lang="en-US" sz="2500" b="1" dirty="0">
                <a:ea typeface="Arial" charset="0"/>
                <a:cs typeface="Times New Roman" panose="02020603050405020304" pitchFamily="18" charset="0"/>
              </a:rPr>
              <a:t>                      </a:t>
            </a:r>
            <a:endParaRPr lang="en-US" sz="2500" b="1" dirty="0" smtClean="0">
              <a:ea typeface="Arial" charset="0"/>
              <a:cs typeface="Times New Roman" panose="02020603050405020304" pitchFamily="18" charset="0"/>
            </a:endParaRPr>
          </a:p>
          <a:p>
            <a:pPr algn="ctr"/>
            <a:r>
              <a:rPr lang="en-US" sz="2500" b="1" dirty="0" smtClean="0">
                <a:ea typeface="Arial" charset="0"/>
                <a:cs typeface="Times New Roman" panose="02020603050405020304" pitchFamily="18" charset="0"/>
              </a:rPr>
              <a:t>  </a:t>
            </a:r>
            <a:r>
              <a:rPr lang="en-US" sz="25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Sự</a:t>
            </a:r>
            <a:r>
              <a:rPr lang="en-US" sz="25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cố</a:t>
            </a:r>
            <a:r>
              <a:rPr lang="vi-VN" sz="25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2500" b="1" dirty="0" smtClean="0">
                <a:ea typeface="Arial" charset="0"/>
                <a:cs typeface="Times New Roman" panose="02020603050405020304" pitchFamily="18" charset="0"/>
              </a:rPr>
              <a:t>trọng điểm là</a:t>
            </a:r>
          </a:p>
          <a:p>
            <a:pPr algn="ctr"/>
            <a:endParaRPr lang="en-US" sz="2500" b="1" dirty="0">
              <a:ea typeface="Arial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Kết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quả</a:t>
            </a:r>
            <a:r>
              <a:rPr lang="vi-VN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lâm sà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</a:t>
            </a:r>
            <a:r>
              <a:rPr lang="en-US" sz="2500" dirty="0" smtClean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vi-VN" sz="2500" dirty="0" smtClean="0">
                <a:ea typeface="Arial" charset="0"/>
                <a:cs typeface="Times New Roman" panose="02020603050405020304" pitchFamily="18" charset="0"/>
              </a:rPr>
              <a:t>- cần chú ý ngay lập tức</a:t>
            </a:r>
            <a:r>
              <a:rPr lang="en-US" sz="2500" dirty="0" smtClean="0">
                <a:ea typeface="Arial" charset="0"/>
                <a:cs typeface="Times New Roman" panose="02020603050405020304" pitchFamily="18" charset="0"/>
              </a:rPr>
              <a:t>.</a:t>
            </a:r>
            <a:r>
              <a:rPr lang="en-US" sz="2500" dirty="0">
                <a:ea typeface="Arial" charset="0"/>
                <a:cs typeface="Times New Roman" panose="02020603050405020304" pitchFamily="18" charset="0"/>
              </a:rPr>
              <a:t>  </a:t>
            </a:r>
          </a:p>
          <a:p>
            <a:endParaRPr lang="en-US" sz="2500" dirty="0">
              <a:ea typeface="Arial" charset="0"/>
              <a:cs typeface="Times New Roman" panose="02020603050405020304" pitchFamily="18" charset="0"/>
            </a:endParaRPr>
          </a:p>
          <a:p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</a:t>
            </a:r>
            <a:r>
              <a:rPr lang="en-US" sz="2500" dirty="0">
                <a:ea typeface="Arial" charset="0"/>
                <a:cs typeface="Times New Roman" panose="02020603050405020304" pitchFamily="18" charset="0"/>
              </a:rPr>
              <a:t>.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Một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sự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kiện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bất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lợi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dẫn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đến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hoặc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có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tiềm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năng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dẫn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tới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hậu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quả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thảm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khốc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ví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dụ</a:t>
            </a:r>
            <a:r>
              <a:rPr lang="en-US" sz="25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sự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cố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gần</a:t>
            </a:r>
            <a:r>
              <a:rPr lang="en-US" sz="25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  <a:endParaRPr lang="en-US" sz="25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56847" y="220703"/>
            <a:ext cx="4597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dirty="0" smtClean="0">
                <a:cs typeface="Times New Roman" panose="02020603050405020304" pitchFamily="18" charset="0"/>
              </a:rPr>
              <a:t>Các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600" dirty="0" smtClean="0">
                <a:cs typeface="Times New Roman" panose="02020603050405020304" pitchFamily="18" charset="0"/>
              </a:rPr>
              <a:t>trọng điểm</a:t>
            </a:r>
            <a:endParaRPr lang="en-US" sz="3600" dirty="0">
              <a:cs typeface="Times New Roman" panose="02020603050405020304" pitchFamily="18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3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909ED17-6A46-44ED-9CFC-A250EC0EBBA5}"/>
              </a:ext>
            </a:extLst>
          </p:cNvPr>
          <p:cNvSpPr/>
          <p:nvPr/>
        </p:nvSpPr>
        <p:spPr>
          <a:xfrm>
            <a:off x="494671" y="1069670"/>
            <a:ext cx="8319541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Có 3 chiến lược chính để những tiêu chuẩn về an toàn người bệnh có thể</a:t>
            </a:r>
            <a:r>
              <a:rPr lang="en-US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phối</a:t>
            </a:r>
            <a:r>
              <a:rPr lang="en-US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kết</a:t>
            </a:r>
            <a:r>
              <a:rPr lang="en-US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hợp</a:t>
            </a:r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với các bộ phận chất lượng và quản lý rủi ro được sử dụng để  giảm thiểu rủi ro </a:t>
            </a:r>
            <a:r>
              <a:rPr lang="en-US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: </a:t>
            </a:r>
            <a:endParaRPr lang="en-US" sz="3200" dirty="0">
              <a:ea typeface="Arial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906B080-5CA5-496F-B30B-10A9D0580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52" y="3269759"/>
            <a:ext cx="7959777" cy="2695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8126" y="163774"/>
            <a:ext cx="4695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3600" dirty="0" smtClean="0">
                <a:cs typeface="Times New Roman" panose="02020603050405020304" pitchFamily="18" charset="0"/>
              </a:rPr>
              <a:t>Các chiến lược chính </a:t>
            </a:r>
            <a:endParaRPr lang="en-US" sz="3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9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405F638-D7A2-4B33-B53C-7927F66BCE73}"/>
              </a:ext>
            </a:extLst>
          </p:cNvPr>
          <p:cNvSpPr/>
          <p:nvPr/>
        </p:nvSpPr>
        <p:spPr>
          <a:xfrm>
            <a:off x="189186" y="1184223"/>
            <a:ext cx="88348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Khuyến khích sự tham gia của y bác sỹ trong việc báo cáo các sự cố với bất kỳ mức độ nào cũng đều quan trọng </a:t>
            </a:r>
          </a:p>
          <a:p>
            <a:pPr algn="just"/>
            <a:endParaRPr lang="en-US" sz="3200" dirty="0"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 </a:t>
            </a:r>
            <a:r>
              <a:rPr lang="vi-VN" sz="3200" b="1" dirty="0" smtClean="0">
                <a:cs typeface="Times New Roman" panose="02020603050405020304" pitchFamily="18" charset="0"/>
              </a:rPr>
              <a:t>nhân viê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vi-VN" sz="3200" b="1" dirty="0" smtClean="0">
                <a:cs typeface="Times New Roman" panose="02020603050405020304" pitchFamily="18" charset="0"/>
              </a:rPr>
              <a:t> tham gia</a:t>
            </a:r>
            <a:r>
              <a:rPr lang="en-US" sz="3200" b="1" dirty="0" smtClean="0"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vi-VN" sz="3200" b="1" dirty="0" smtClean="0">
                <a:cs typeface="Times New Roman" panose="02020603050405020304" pitchFamily="18" charset="0"/>
              </a:rPr>
              <a:t> cảm thấy an toàn khi lên tiếng và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cs typeface="Times New Roman" panose="02020603050405020304" pitchFamily="18" charset="0"/>
              </a:rPr>
              <a:t>k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hông</a:t>
            </a:r>
            <a:r>
              <a:rPr lang="vi-VN" sz="3200" b="1" dirty="0" smtClean="0">
                <a:cs typeface="Times New Roman" panose="02020603050405020304" pitchFamily="18" charset="0"/>
              </a:rPr>
              <a:t> học hỏi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200" b="1" dirty="0" smtClean="0">
                <a:cs typeface="Times New Roman" panose="02020603050405020304" pitchFamily="18" charset="0"/>
              </a:rPr>
              <a:t> </a:t>
            </a:r>
            <a:r>
              <a:rPr lang="vi-VN" sz="3200" b="1" dirty="0" smtClean="0">
                <a:cs typeface="Times New Roman" panose="02020603050405020304" pitchFamily="18" charset="0"/>
              </a:rPr>
              <a:t>từ những sự cố y khoa có thể ngăn chặn được, thì những hậu quả không tốt cho người bệnh vẫn tiếp tục xảy ra</a:t>
            </a:r>
            <a:r>
              <a:rPr lang="en-US" sz="3200" b="1" dirty="0" smtClean="0">
                <a:cs typeface="Times New Roman" panose="02020603050405020304" pitchFamily="18" charset="0"/>
              </a:rPr>
              <a:t>.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4778" y="186594"/>
            <a:ext cx="4745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4000" dirty="0" smtClean="0">
                <a:cs typeface="Times New Roman" panose="02020603050405020304" pitchFamily="18" charset="0"/>
              </a:rPr>
              <a:t>Văn hoá minh bạch</a:t>
            </a:r>
            <a:endParaRPr lang="en-US" sz="4000" dirty="0">
              <a:cs typeface="Times New Roman" panose="02020603050405020304" pitchFamily="18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838" y="5581441"/>
            <a:ext cx="2284727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08" y="5467141"/>
            <a:ext cx="2041396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17" y="5467141"/>
            <a:ext cx="802328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77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1E91C38-4DE3-47D7-BB8E-68C19C955326}"/>
              </a:ext>
            </a:extLst>
          </p:cNvPr>
          <p:cNvSpPr/>
          <p:nvPr/>
        </p:nvSpPr>
        <p:spPr>
          <a:xfrm>
            <a:off x="1648421" y="988040"/>
            <a:ext cx="7495580" cy="157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vi-VN" sz="2800" b="1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Một hệ thống với </a:t>
            </a:r>
            <a:r>
              <a:rPr lang="en-US" sz="2800" b="1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</a:t>
            </a:r>
            <a:r>
              <a:rPr lang="vi-VN" sz="2800" b="1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ăn </a:t>
            </a:r>
            <a:r>
              <a:rPr lang="vi-VN" sz="2800" b="1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hoá an toàn thường khuyến khích việc báo cáo về các vấn đề</a:t>
            </a:r>
            <a:endParaRPr lang="en-US" sz="2800" b="1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AutoNum type="arabicParenR"/>
              <a:tabLst>
                <a:tab pos="457200" algn="l"/>
              </a:tabLst>
            </a:pPr>
            <a:endParaRPr lang="en-US" sz="2800" b="1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8989F4B-280F-4F37-B397-F4ADB0150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48420" cy="23042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362" y="2448876"/>
            <a:ext cx="75259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Cơ hội cải thiện giao tiếp xoay quanh các vấn đề an toàn người bệnh</a:t>
            </a:r>
            <a:endParaRPr lang="en-US" sz="3200" dirty="0" smtClean="0">
              <a:cs typeface="Times New Roman" panose="02020603050405020304" pitchFamily="18" charset="0"/>
            </a:endParaRPr>
          </a:p>
          <a:p>
            <a:pPr lvl="0" algn="just"/>
            <a:endParaRPr lang="en-US" sz="3200" dirty="0" smtClean="0">
              <a:cs typeface="Times New Roman" panose="02020603050405020304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Môi trường báo cáo không có trừng phạt</a:t>
            </a:r>
            <a:endParaRPr lang="en-US" sz="3200" dirty="0" smtClean="0"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Nhân viên tham gia vào các giải pháp</a:t>
            </a:r>
            <a:endParaRPr lang="en-US" sz="3200" dirty="0">
              <a:cs typeface="Times New Roman" panose="02020603050405020304" pitchFamily="18" charset="0"/>
            </a:endParaRPr>
          </a:p>
          <a:p>
            <a:pPr lvl="0" algn="just"/>
            <a:endParaRPr lang="en-US" sz="32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Arial"/>
              <a:buChar char="•"/>
            </a:pP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0789" y="170855"/>
            <a:ext cx="357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3600" dirty="0" smtClean="0">
                <a:cs typeface="Times New Roman" panose="02020603050405020304" pitchFamily="18" charset="0"/>
              </a:rPr>
              <a:t>Văn hoá an toàn</a:t>
            </a:r>
            <a:endParaRPr lang="en-US" sz="3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93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92CD1C7-2DB0-4DAC-A121-05B8B1B39F9D}"/>
              </a:ext>
            </a:extLst>
          </p:cNvPr>
          <p:cNvSpPr/>
          <p:nvPr/>
        </p:nvSpPr>
        <p:spPr>
          <a:xfrm>
            <a:off x="2338466" y="344775"/>
            <a:ext cx="680553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500" b="1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Ý tưởng</a:t>
            </a:r>
            <a:r>
              <a:rPr lang="en-US" sz="2500" b="1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vi-VN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Người làm tốt sẽ nhận phần thưởng</a:t>
            </a:r>
            <a:endParaRPr lang="en-US" sz="2500" dirty="0">
              <a:solidFill>
                <a:srgbClr val="4B4B4B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vi-VN" sz="2500" dirty="0" smtClean="0">
              <a:solidFill>
                <a:srgbClr val="4B4B4B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Đây là một </a:t>
            </a:r>
            <a:r>
              <a:rPr lang="en-US" sz="2500" dirty="0" err="1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5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tán</a:t>
            </a:r>
            <a:r>
              <a:rPr lang="en-US" sz="25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thưởng</a:t>
            </a:r>
            <a:r>
              <a:rPr lang="en-US" sz="25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vi-VN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một nhân viên đã báo cáo </a:t>
            </a:r>
            <a:r>
              <a:rPr lang="en-US" sz="2500" dirty="0" err="1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vi-VN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5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trường hợp về an toàn người bệnh mà nhờ đó hệ thống được cải tiến.</a:t>
            </a:r>
            <a:endParaRPr lang="en-US" sz="2500" dirty="0">
              <a:solidFill>
                <a:srgbClr val="4B4B4B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500" dirty="0">
              <a:solidFill>
                <a:srgbClr val="4B4B4B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Image result for idea">
            <a:extLst>
              <a:ext uri="{FF2B5EF4-FFF2-40B4-BE49-F238E27FC236}">
                <a16:creationId xmlns:a16="http://schemas.microsoft.com/office/drawing/2014/main" xmlns="" id="{2CDB8642-F06A-4CD1-91BE-11BF88193B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en-US"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C6D76A-B96B-4B05-8B4E-FA0BA0DB6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6" y="344775"/>
            <a:ext cx="2323519" cy="2931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1BB14F4-4026-4928-9D25-F956D203D3A6}"/>
              </a:ext>
            </a:extLst>
          </p:cNvPr>
          <p:cNvSpPr/>
          <p:nvPr/>
        </p:nvSpPr>
        <p:spPr>
          <a:xfrm rot="10800000" flipV="1">
            <a:off x="224851" y="4229219"/>
            <a:ext cx="86193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Công nhận cho nhân viên</a:t>
            </a:r>
            <a:r>
              <a:rPr lang="en-US" sz="32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32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chứng nhận</a:t>
            </a:r>
            <a:r>
              <a:rPr lang="en-US" sz="32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website, </a:t>
            </a:r>
            <a:r>
              <a:rPr lang="vi-VN" sz="32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họp lãnh đạo</a:t>
            </a:r>
            <a:endParaRPr lang="en-US" sz="3200" dirty="0">
              <a:solidFill>
                <a:srgbClr val="4B4B4B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1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83" y="40529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2911"/>
            <a:ext cx="91664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777" y="979448"/>
            <a:ext cx="874116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Các sự cố giảm thiểu trong một môi trường minh bạch và khuyến khích sự tham gia của người bệnh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Joint Commission’s National Safety Goals 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5201" y="2899454"/>
            <a:ext cx="51012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Các chiến lược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Bảng về thông tin người bệnh</a:t>
            </a:r>
          </a:p>
          <a:p>
            <a:pPr marL="285750" indent="-285750" algn="just">
              <a:buFont typeface="Arial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://stonehousesigns.com/sites/default/files/Hospital%20landing%20page%20imag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777" y="2518331"/>
            <a:ext cx="3908423" cy="377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84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A7838BA-41FE-4A9A-84A7-7F84DAA4F0D5}"/>
              </a:ext>
            </a:extLst>
          </p:cNvPr>
          <p:cNvSpPr/>
          <p:nvPr/>
        </p:nvSpPr>
        <p:spPr>
          <a:xfrm>
            <a:off x="1257932" y="159601"/>
            <a:ext cx="7571274" cy="1347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500" b="1" dirty="0" err="1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Đào</a:t>
            </a:r>
            <a:r>
              <a:rPr lang="en-US" sz="3500" b="1" dirty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tạo</a:t>
            </a:r>
            <a:r>
              <a:rPr lang="en-US" sz="3500" b="1" dirty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lãnh</a:t>
            </a:r>
            <a:r>
              <a:rPr lang="en-US" sz="3500" b="1" dirty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đạo</a:t>
            </a:r>
            <a:r>
              <a:rPr lang="en-US" sz="3500" b="1" dirty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và</a:t>
            </a:r>
            <a:r>
              <a:rPr lang="en-US" sz="3500" b="1" dirty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cam </a:t>
            </a:r>
            <a:r>
              <a:rPr lang="en-US" sz="3500" b="1" dirty="0" err="1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kết</a:t>
            </a:r>
            <a:endParaRPr lang="en-US" sz="3500" dirty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3500" dirty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645C3F-EC4D-4A42-9DC1-F05AEACFA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5858"/>
            <a:ext cx="2000250" cy="26003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6FE0054-2531-423D-BDAD-C456B57BFACB}"/>
              </a:ext>
            </a:extLst>
          </p:cNvPr>
          <p:cNvSpPr/>
          <p:nvPr/>
        </p:nvSpPr>
        <p:spPr>
          <a:xfrm>
            <a:off x="4230805" y="1289154"/>
            <a:ext cx="4598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Đảm bảo tổ chức cùng chia sẻ mô hình an toàn người bệnh một cách thống nhất</a:t>
            </a:r>
            <a:endParaRPr lang="en-US" sz="3200" dirty="0" smtClean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/>
            <a:endParaRPr lang="en-US" sz="3200" dirty="0" smtClean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/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Định hướng về an toàn người bệnh cho các nhà lãnh đạo</a:t>
            </a:r>
            <a:endParaRPr lang="en-US" sz="32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5CAA353-82A3-49E0-BD66-C5AF69C2AF96}"/>
              </a:ext>
            </a:extLst>
          </p:cNvPr>
          <p:cNvSpPr/>
          <p:nvPr/>
        </p:nvSpPr>
        <p:spPr>
          <a:xfrm>
            <a:off x="96932" y="1051883"/>
            <a:ext cx="7892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Trao</a:t>
            </a:r>
            <a:r>
              <a:rPr lang="en-US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đổi</a:t>
            </a:r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với nhân viên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về</a:t>
            </a:r>
            <a:r>
              <a:rPr lang="en-US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 vấn đề liên quan tới an toàn</a:t>
            </a:r>
            <a:endParaRPr lang="en-US" sz="3200" dirty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457200" indent="-457200" algn="just">
              <a:buFont typeface="Arial"/>
              <a:buChar char="•"/>
            </a:pPr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Cam kết một môi trường không trừng phạt</a:t>
            </a:r>
            <a:endParaRPr lang="en-US" sz="3200" dirty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457200" indent="-457200" algn="just">
              <a:buFont typeface="Arial"/>
              <a:buChar char="•"/>
            </a:pPr>
            <a:r>
              <a:rPr lang="vi-VN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 công cụ và nguồn lực được sử dụng để điều tra và giải quyết các vấn đề về an toàn </a:t>
            </a:r>
            <a:endParaRPr lang="en-US" sz="32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2BFD7AD-1D4D-4E11-8C31-CE6AA214D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048" y="4188206"/>
            <a:ext cx="5741233" cy="21510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924" y="186456"/>
            <a:ext cx="70583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Kỳ vọng vào các nhà lãnh đạo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4578D2D-7E62-4475-9269-60F0DF0DCB72}"/>
              </a:ext>
            </a:extLst>
          </p:cNvPr>
          <p:cNvSpPr/>
          <p:nvPr/>
        </p:nvSpPr>
        <p:spPr>
          <a:xfrm>
            <a:off x="1858780" y="1526193"/>
            <a:ext cx="6925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600" dirty="0" smtClean="0">
                <a:solidFill>
                  <a:srgbClr val="4B4B4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Thông báo sớm và hợp tác với bộ phận quản lý rủi ro/ an toàn người bệnh.</a:t>
            </a:r>
            <a:endParaRPr lang="en-US" sz="3600" dirty="0">
              <a:cs typeface="Times New Roman" panose="02020603050405020304" pitchFamily="18" charset="0"/>
            </a:endParaRPr>
          </a:p>
        </p:txBody>
      </p:sp>
      <p:sp>
        <p:nvSpPr>
          <p:cNvPr id="3" name="AutoShape 2" descr="Image result for 3 fingers">
            <a:hlinkClick r:id="rId2"/>
            <a:extLst>
              <a:ext uri="{FF2B5EF4-FFF2-40B4-BE49-F238E27FC236}">
                <a16:creationId xmlns:a16="http://schemas.microsoft.com/office/drawing/2014/main" xmlns="" id="{59F72E54-8BB4-4F55-8040-BC3CE0A0C3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380" y="3676642"/>
            <a:ext cx="7839856" cy="169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2054" name="Picture 6" descr="Image result for 3 fingers">
            <a:hlinkClick r:id="rId3"/>
            <a:extLst>
              <a:ext uri="{FF2B5EF4-FFF2-40B4-BE49-F238E27FC236}">
                <a16:creationId xmlns:a16="http://schemas.microsoft.com/office/drawing/2014/main" xmlns="" id="{1D246133-D575-40B8-93DE-FE30027FF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07" y="1002582"/>
            <a:ext cx="1639146" cy="246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0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7B3C493-9141-4498-AA86-BEE905587C99}"/>
              </a:ext>
            </a:extLst>
          </p:cNvPr>
          <p:cNvSpPr/>
          <p:nvPr/>
        </p:nvSpPr>
        <p:spPr>
          <a:xfrm>
            <a:off x="479685" y="1169233"/>
            <a:ext cx="85144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Nhận biết được những rủi ro tiềm tàng sớm cho phép bộ phận an toàn người bệnh có thể hành động sớm hơn để: </a:t>
            </a:r>
            <a:endParaRPr lang="en-US" sz="3200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Giảm thiểu rủi ro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Hỗ trợ các nhà cung cấp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dịch</a:t>
            </a:r>
            <a:r>
              <a:rPr lang="en-US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vụ</a:t>
            </a:r>
            <a:r>
              <a:rPr lang="en-US" sz="32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y </a:t>
            </a:r>
            <a:r>
              <a:rPr lang="en-US" sz="3200" dirty="0" err="1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tế</a:t>
            </a:r>
            <a:endParaRPr lang="vi-VN" sz="3200" dirty="0" smtClean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Bảo vệ các bệnh nhân trong tương lai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sz="32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Cải thiện trải nghiệm của người bệnh </a:t>
            </a:r>
            <a:endParaRPr lang="en-US" sz="3200" dirty="0">
              <a:ea typeface="Arial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1B013F4-FFE7-4365-B52D-3273B4FDB4A4}"/>
              </a:ext>
            </a:extLst>
          </p:cNvPr>
          <p:cNvSpPr/>
          <p:nvPr/>
        </p:nvSpPr>
        <p:spPr>
          <a:xfrm>
            <a:off x="339213" y="899652"/>
            <a:ext cx="81853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 </a:t>
            </a:r>
          </a:p>
          <a:p>
            <a:pPr algn="just"/>
            <a:endParaRPr lang="en-US" sz="4400" dirty="0">
              <a:solidFill>
                <a:srgbClr val="4B4B4B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/>
            <a:r>
              <a:rPr lang="vi-VN" sz="44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Một sự cố thực tế đã xảy ra tại </a:t>
            </a:r>
            <a:r>
              <a:rPr lang="en-US" sz="44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</a:t>
            </a:r>
            <a:r>
              <a:rPr lang="vi-VN" sz="44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hoa chăm sóc tích cực tại một </a:t>
            </a:r>
            <a:r>
              <a:rPr lang="en-US" sz="44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vi-VN" sz="4400" dirty="0" smtClean="0">
                <a:solidFill>
                  <a:srgbClr val="4B4B4B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rung tâm y tế tại Mỹ</a:t>
            </a:r>
            <a:endParaRPr lang="en-US" sz="44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38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E3DF9E0-E7E2-4D03-A170-2AA8ECBEE193}"/>
              </a:ext>
            </a:extLst>
          </p:cNvPr>
          <p:cNvSpPr/>
          <p:nvPr/>
        </p:nvSpPr>
        <p:spPr>
          <a:xfrm>
            <a:off x="7636" y="1006201"/>
            <a:ext cx="90733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charset="0"/>
              <a:buChar char="•"/>
            </a:pP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11:15 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tối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tại 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hoa 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chăm sóc tích cực rất bận rộn 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(ICU).</a:t>
            </a:r>
          </a:p>
          <a:p>
            <a:pPr algn="just"/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Thời điểm ca chiều bàn giao lại cho ca tối.</a:t>
            </a:r>
            <a:endParaRPr lang="en-US" sz="2800" dirty="0" smtClean="0">
              <a:solidFill>
                <a:srgbClr val="4B4B4B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n-US" sz="2800" dirty="0" smtClean="0">
              <a:solidFill>
                <a:srgbClr val="4B4B4B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 dưỡng được chỉ định cho 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Wilson 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ở 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 bệnh số 8 tên là Shawn.</a:t>
            </a:r>
            <a:endParaRPr lang="en-US" sz="2800" dirty="0">
              <a:solidFill>
                <a:srgbClr val="4B4B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endParaRPr lang="en-US" sz="2800" dirty="0" smtClean="0">
              <a:solidFill>
                <a:srgbClr val="4B4B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Shawn là một điều dưỡng về chăm sóc đặc biệt có kinh nghiệm và có trách nhiệm và trong ca trực đã theo dõi thường xuyên chứng </a:t>
            </a:r>
            <a:r>
              <a:rPr lang="en-US" sz="2800" dirty="0" err="1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nhồi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thất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sớm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PVC)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 bà Wilson.</a:t>
            </a:r>
            <a:endParaRPr lang="en-US" sz="2800" dirty="0" smtClean="0">
              <a:solidFill>
                <a:srgbClr val="4B4B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293" y="182449"/>
            <a:ext cx="7923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3600" smtClean="0">
                <a:latin typeface="Arial" panose="020B0604020202020204" pitchFamily="34" charset="0"/>
                <a:cs typeface="Arial" panose="020B0604020202020204" pitchFamily="34" charset="0"/>
              </a:rPr>
              <a:t>Diễn biến của trường hợp nghiên cứu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09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8470253-3B3A-4430-BB82-D4336278C2FD}"/>
              </a:ext>
            </a:extLst>
          </p:cNvPr>
          <p:cNvSpPr/>
          <p:nvPr/>
        </p:nvSpPr>
        <p:spPr>
          <a:xfrm>
            <a:off x="2286000" y="17208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8D7B0E0-8428-4469-BCDB-032C9FF93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91" y="467770"/>
            <a:ext cx="4557251" cy="32370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57B318B-33F1-4AA4-A2ED-3C6E97742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06" y="4129234"/>
            <a:ext cx="8274570" cy="1657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70C242D-9000-4955-9276-4B6BB5F45330}"/>
              </a:ext>
            </a:extLst>
          </p:cNvPr>
          <p:cNvSpPr/>
          <p:nvPr/>
        </p:nvSpPr>
        <p:spPr>
          <a:xfrm>
            <a:off x="4826833" y="254834"/>
            <a:ext cx="43171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PVC’</a:t>
            </a:r>
            <a:r>
              <a:rPr lang="en-US" sz="36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s— </a:t>
            </a:r>
            <a:r>
              <a:rPr lang="en-US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vi-VN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bên trái</a:t>
            </a:r>
            <a:r>
              <a:rPr lang="en-US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600" dirty="0">
              <a:solidFill>
                <a:srgbClr val="4B4B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 không được kiểm soát</a:t>
            </a:r>
            <a:r>
              <a:rPr lang="en-US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PVC’s </a:t>
            </a:r>
            <a:r>
              <a:rPr lang="vi-VN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 thể đe doạ đến tính mạng</a:t>
            </a:r>
          </a:p>
          <a:p>
            <a:r>
              <a:rPr lang="vi-VN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Điện tim </a:t>
            </a:r>
            <a:r>
              <a:rPr lang="en-US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en-US" sz="36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Tach</a:t>
            </a:r>
            <a:r>
              <a:rPr lang="en-US" sz="36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vi-VN" sz="36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 dưới)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5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5B6C629-1651-4C6A-8BBC-13CDDF2D8923}"/>
              </a:ext>
            </a:extLst>
          </p:cNvPr>
          <p:cNvSpPr/>
          <p:nvPr/>
        </p:nvSpPr>
        <p:spPr>
          <a:xfrm>
            <a:off x="81887" y="1129632"/>
            <a:ext cx="906211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charset="0"/>
              <a:buChar char="•"/>
            </a:pP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Shawn đã theo dõi màn hình máy điện tim và nhận thấy </a:t>
            </a:r>
            <a:r>
              <a:rPr lang="en-US" sz="2800" dirty="0" smtClean="0">
                <a:ea typeface="Arial" charset="0"/>
                <a:cs typeface="Times New Roman" panose="02020603050405020304" pitchFamily="18" charset="0"/>
              </a:rPr>
              <a:t>b</a:t>
            </a: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à </a:t>
            </a: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Wilson có một triệu chứng của PVC’s nữa</a:t>
            </a:r>
            <a:endParaRPr lang="en-US" sz="2800" dirty="0">
              <a:ea typeface="Arial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ea typeface="Arial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charset="0"/>
              <a:buChar char="•"/>
            </a:pP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Cô ấy chạy tới xe thuốc cấp cứu và lấy ra một hộp Lidocaine </a:t>
            </a:r>
            <a:endParaRPr lang="en-US" sz="2800" dirty="0" smtClean="0">
              <a:ea typeface="Arial" charset="0"/>
              <a:cs typeface="Times New Roman" panose="02020603050405020304" pitchFamily="18" charset="0"/>
            </a:endParaRPr>
          </a:p>
          <a:p>
            <a:pPr algn="just"/>
            <a:endParaRPr lang="en-US" sz="2800" dirty="0" smtClean="0">
              <a:ea typeface="Arial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charset="0"/>
              <a:buChar char="•"/>
            </a:pP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Cô ấy đã sử dụng </a:t>
            </a:r>
            <a:r>
              <a:rPr lang="en-US" sz="2800" dirty="0">
                <a:ea typeface="Arial" charset="0"/>
                <a:cs typeface="Times New Roman" panose="02020603050405020304" pitchFamily="18" charset="0"/>
              </a:rPr>
              <a:t>Lidocaine IV </a:t>
            </a:r>
            <a:r>
              <a:rPr lang="en-US" sz="2800" dirty="0" smtClean="0">
                <a:ea typeface="Arial" charset="0"/>
                <a:cs typeface="Times New Roman" panose="02020603050405020304" pitchFamily="18" charset="0"/>
              </a:rPr>
              <a:t>Push </a:t>
            </a: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cho </a:t>
            </a:r>
            <a:r>
              <a:rPr lang="en-US" sz="2800" dirty="0" smtClean="0">
                <a:ea typeface="Arial" charset="0"/>
                <a:cs typeface="Times New Roman" panose="02020603050405020304" pitchFamily="18" charset="0"/>
              </a:rPr>
              <a:t>b</a:t>
            </a: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à </a:t>
            </a:r>
            <a:r>
              <a:rPr lang="vi-VN" sz="2800" dirty="0" smtClean="0">
                <a:ea typeface="Arial" charset="0"/>
                <a:cs typeface="Times New Roman" panose="02020603050405020304" pitchFamily="18" charset="0"/>
              </a:rPr>
              <a:t>Wilson</a:t>
            </a:r>
            <a:endParaRPr lang="en-US" sz="2800" dirty="0"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9061" y="191069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3600" dirty="0" smtClean="0">
                <a:cs typeface="Times New Roman" panose="02020603050405020304" pitchFamily="18" charset="0"/>
              </a:rPr>
              <a:t>Điều gì đã xảy ra</a:t>
            </a:r>
            <a:endParaRPr lang="en-US" sz="3600" dirty="0">
              <a:cs typeface="Times New Roman" panose="02020603050405020304" pitchFamily="18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39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21352E8-351B-4721-99A1-F62A224CF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56096"/>
            <a:ext cx="4119528" cy="35151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01D0B06-4571-449E-AF63-2200EC0D70D5}"/>
              </a:ext>
            </a:extLst>
          </p:cNvPr>
          <p:cNvSpPr/>
          <p:nvPr/>
        </p:nvSpPr>
        <p:spPr>
          <a:xfrm>
            <a:off x="4899546" y="859062"/>
            <a:ext cx="33835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Thuốc điều trị cho </a:t>
            </a:r>
            <a:r>
              <a:rPr lang="en-US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PVC’s </a:t>
            </a:r>
            <a:r>
              <a:rPr lang="vi-VN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LIDOCAINE 100mg IV Push – </a:t>
            </a:r>
          </a:p>
          <a:p>
            <a:endParaRPr lang="en-US" sz="2800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  <a:p>
            <a:r>
              <a:rPr lang="vi-VN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sau đó là </a:t>
            </a:r>
            <a:r>
              <a:rPr lang="en-US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IV </a:t>
            </a:r>
            <a:r>
              <a:rPr lang="en-US" sz="2800" dirty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drip of </a:t>
            </a:r>
          </a:p>
          <a:p>
            <a:r>
              <a:rPr lang="en-US" sz="2800" dirty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1000 mg of </a:t>
            </a:r>
          </a:p>
          <a:p>
            <a:r>
              <a:rPr lang="en-US" sz="2800" dirty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Lidocaine </a:t>
            </a:r>
          </a:p>
          <a:p>
            <a:r>
              <a:rPr lang="vi-VN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Trộn cùng</a:t>
            </a:r>
            <a:r>
              <a:rPr lang="en-US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túi</a:t>
            </a:r>
            <a:r>
              <a:rPr lang="en-US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 500cc</a:t>
            </a:r>
            <a:endParaRPr lang="en-US" sz="2800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4B4B4B"/>
                </a:solidFill>
                <a:ea typeface="Arial" charset="0"/>
                <a:cs typeface="Times New Roman" panose="02020603050405020304" pitchFamily="18" charset="0"/>
              </a:rPr>
              <a:t>D5W  </a:t>
            </a:r>
            <a:endParaRPr lang="en-US" sz="2800" dirty="0">
              <a:solidFill>
                <a:srgbClr val="4B4B4B"/>
              </a:solidFill>
              <a:ea typeface="Arial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8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11020BE-9F59-4F57-B939-75E80B704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354" y="134910"/>
            <a:ext cx="5111646" cy="61159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2C86375-AB79-4123-AE67-E2C38ED40E75}"/>
              </a:ext>
            </a:extLst>
          </p:cNvPr>
          <p:cNvSpPr/>
          <p:nvPr/>
        </p:nvSpPr>
        <p:spPr>
          <a:xfrm>
            <a:off x="3507698" y="3013023"/>
            <a:ext cx="1464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B4B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18C8F04-E8F9-48F6-A972-24A265A621EC}"/>
              </a:ext>
            </a:extLst>
          </p:cNvPr>
          <p:cNvSpPr/>
          <p:nvPr/>
        </p:nvSpPr>
        <p:spPr>
          <a:xfrm rot="10800000" flipH="1" flipV="1">
            <a:off x="5876144" y="4062194"/>
            <a:ext cx="13708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 mg </a:t>
            </a:r>
            <a:endParaRPr lang="en-US" sz="2000" dirty="0">
              <a:solidFill>
                <a:schemeClr val="bg1"/>
              </a:solidFill>
              <a:highlight>
                <a:srgbClr val="80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88B2513-FBEB-4F1D-A170-4F02D6FE6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04" y="134910"/>
            <a:ext cx="4823925" cy="61159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53B43F7-81F4-49B2-9C59-1A0FADC9090F}"/>
              </a:ext>
            </a:extLst>
          </p:cNvPr>
          <p:cNvSpPr/>
          <p:nvPr/>
        </p:nvSpPr>
        <p:spPr>
          <a:xfrm>
            <a:off x="2850737" y="1064302"/>
            <a:ext cx="31401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Hộp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Lidocaine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100mg</a:t>
            </a: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IV Push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Hộp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1000mg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được thêm với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500cc 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của túi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D5W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0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4C450C3-2250-4897-8531-AF257A1C6987}"/>
              </a:ext>
            </a:extLst>
          </p:cNvPr>
          <p:cNvSpPr/>
          <p:nvPr/>
        </p:nvSpPr>
        <p:spPr>
          <a:xfrm>
            <a:off x="156390" y="887105"/>
            <a:ext cx="87692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charset="0"/>
              <a:buChar char="•"/>
            </a:pPr>
            <a:r>
              <a:rPr lang="vi-VN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Sau khi được sử dụng Lidocaine, </a:t>
            </a:r>
            <a:r>
              <a:rPr lang="en-US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b</a:t>
            </a:r>
            <a:r>
              <a:rPr lang="vi-VN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à </a:t>
            </a:r>
            <a:r>
              <a:rPr lang="vi-VN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Wilson ngay lập tức bị lên cơn co giật và sau đó bị ngưng tim.</a:t>
            </a:r>
            <a:endParaRPr lang="en-US" sz="2800" dirty="0" smtClean="0">
              <a:solidFill>
                <a:srgbClr val="4B4B4B"/>
              </a:solidFill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Shawn</a:t>
            </a:r>
            <a:r>
              <a:rPr lang="en-US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 b</a:t>
            </a:r>
            <a:r>
              <a:rPr lang="vi-VN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ắt đầu thực hiện </a:t>
            </a:r>
            <a:r>
              <a:rPr lang="en-US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CPR </a:t>
            </a:r>
            <a:r>
              <a:rPr lang="vi-VN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và báo động “mã Xanh”.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en-US" sz="2800" dirty="0" err="1">
                <a:solidFill>
                  <a:srgbClr val="4B4B4B"/>
                </a:solidFill>
                <a:cs typeface="Times New Roman" panose="02020603050405020304" pitchFamily="18" charset="0"/>
              </a:rPr>
              <a:t>Nhóm</a:t>
            </a:r>
            <a:r>
              <a:rPr lang="en-US" sz="2800" dirty="0">
                <a:solidFill>
                  <a:srgbClr val="4B4B4B"/>
                </a:solidFill>
                <a:cs typeface="Times New Roman" panose="02020603050405020304" pitchFamily="18" charset="0"/>
              </a:rPr>
              <a:t> ICU </a:t>
            </a:r>
            <a:r>
              <a:rPr lang="en-US" sz="2800" dirty="0" err="1" smtClean="0">
                <a:solidFill>
                  <a:srgbClr val="4B4B4B"/>
                </a:solidFill>
                <a:cs typeface="Times New Roman" panose="02020603050405020304" pitchFamily="18" charset="0"/>
              </a:rPr>
              <a:t>đã</a:t>
            </a:r>
            <a:r>
              <a:rPr lang="en-US" sz="2800" dirty="0">
                <a:solidFill>
                  <a:srgbClr val="4B4B4B"/>
                </a:solidFill>
                <a:cs typeface="Times New Roman" panose="02020603050405020304" pitchFamily="18" charset="0"/>
              </a:rPr>
              <a:t> </a:t>
            </a:r>
            <a:r>
              <a:rPr lang="vi-VN" sz="2800" dirty="0" smtClean="0">
                <a:solidFill>
                  <a:srgbClr val="4B4B4B"/>
                </a:solidFill>
                <a:cs typeface="Times New Roman" panose="02020603050405020304" pitchFamily="18" charset="0"/>
              </a:rPr>
              <a:t>cấp cứu </a:t>
            </a:r>
            <a:r>
              <a:rPr lang="en-US" sz="2800" dirty="0" err="1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Wilson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trạng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ổn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buFont typeface="Arial" charset="0"/>
              <a:buChar char="•"/>
            </a:pPr>
            <a:endParaRPr lang="en-US" sz="2800" dirty="0" smtClean="0">
              <a:solidFill>
                <a:srgbClr val="4B4B4B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800" dirty="0" err="1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dọn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dẹp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vi-VN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 Xanh</a:t>
            </a:r>
            <a:r>
              <a:rPr lang="en-US" sz="28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", 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Shawn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Lidocaine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khẩn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1000mg,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100mg. </a:t>
            </a:r>
            <a:r>
              <a:rPr lang="en-US" sz="2800" b="1" i="1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Shawn </a:t>
            </a:r>
            <a:r>
              <a:rPr lang="en-US" sz="2800" b="1" i="1" u="sng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vô</a:t>
            </a:r>
            <a:r>
              <a:rPr lang="en-US" sz="2800" b="1" i="1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u="sng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800" b="1" i="1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u="sng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800" b="1" i="1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b="1" i="1" u="sng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 dụng </a:t>
            </a:r>
            <a:r>
              <a:rPr lang="en-US" sz="2800" b="1" i="1" u="sng" dirty="0" err="1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800" b="1" i="1" u="sng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u="sng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liều</a:t>
            </a:r>
            <a:r>
              <a:rPr lang="en-US" sz="2800" b="1" i="1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b="1" i="1" u="sng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2800" b="1" i="1" u="sng" dirty="0" err="1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800" b="1" i="1" u="sng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u="sng" dirty="0" err="1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b="1" i="1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00921" y="191068"/>
            <a:ext cx="3403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vi-VN" sz="2800" dirty="0" smtClean="0">
                <a:cs typeface="Times New Roman" panose="02020603050405020304" pitchFamily="18" charset="0"/>
              </a:rPr>
              <a:t>Chuyện gì đã xảy ra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77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wrong patient wrong site wrong procedure">
            <a:extLst>
              <a:ext uri="{FF2B5EF4-FFF2-40B4-BE49-F238E27FC236}">
                <a16:creationId xmlns:a16="http://schemas.microsoft.com/office/drawing/2014/main" xmlns="" id="{4CAC58FC-8458-49F8-BFF3-160923ADF5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85" y="974361"/>
            <a:ext cx="8469442" cy="5261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457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11020BE-9F59-4F57-B939-75E80B704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354" y="134910"/>
            <a:ext cx="5111646" cy="61159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2C86375-AB79-4123-AE67-E2C38ED40E75}"/>
              </a:ext>
            </a:extLst>
          </p:cNvPr>
          <p:cNvSpPr/>
          <p:nvPr/>
        </p:nvSpPr>
        <p:spPr>
          <a:xfrm>
            <a:off x="3507698" y="3013023"/>
            <a:ext cx="1464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B4B4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18C8F04-E8F9-48F6-A972-24A265A621EC}"/>
              </a:ext>
            </a:extLst>
          </p:cNvPr>
          <p:cNvSpPr/>
          <p:nvPr/>
        </p:nvSpPr>
        <p:spPr>
          <a:xfrm rot="10800000" flipH="1" flipV="1">
            <a:off x="5936104" y="4209840"/>
            <a:ext cx="16489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1000 mg </a:t>
            </a:r>
            <a:endParaRPr lang="en-US" sz="2000" dirty="0">
              <a:solidFill>
                <a:schemeClr val="bg1"/>
              </a:solidFill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88B2513-FBEB-4F1D-A170-4F02D6FE6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4829" y="134910"/>
            <a:ext cx="4907183" cy="611598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C913477-70D7-408A-BFC0-CBF38D52D735}"/>
              </a:ext>
            </a:extLst>
          </p:cNvPr>
          <p:cNvSpPr/>
          <p:nvPr/>
        </p:nvSpPr>
        <p:spPr>
          <a:xfrm>
            <a:off x="2458386" y="1169233"/>
            <a:ext cx="277318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Shawn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chiếc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ngoại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liều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01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2EC50C0-43C7-40D2-A21B-27EE759DA75C}"/>
              </a:ext>
            </a:extLst>
          </p:cNvPr>
          <p:cNvSpPr/>
          <p:nvPr/>
        </p:nvSpPr>
        <p:spPr>
          <a:xfrm>
            <a:off x="329784" y="224852"/>
            <a:ext cx="88142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3200" dirty="0" smtClean="0">
                <a:cs typeface="Times New Roman" panose="02020603050405020304" pitchFamily="18" charset="0"/>
              </a:rPr>
              <a:t>Phải làm gì</a:t>
            </a:r>
            <a:endParaRPr lang="en-US" sz="3200" dirty="0" smtClean="0">
              <a:cs typeface="Times New Roman" panose="02020603050405020304" pitchFamily="18" charset="0"/>
            </a:endParaRPr>
          </a:p>
          <a:p>
            <a:endParaRPr lang="en-US" sz="3200" dirty="0" smtClean="0"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Shawn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chằm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chằm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trống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   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bí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thải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Thậm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chí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kiện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3265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E749219-3131-459B-AB59-648252F7FD94}"/>
              </a:ext>
            </a:extLst>
          </p:cNvPr>
          <p:cNvSpPr/>
          <p:nvPr/>
        </p:nvSpPr>
        <p:spPr>
          <a:xfrm>
            <a:off x="4380932" y="837400"/>
            <a:ext cx="45447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Shawn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5781" y="191069"/>
            <a:ext cx="1723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Bài tập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E1866E-14FB-4FF8-99F4-6802063A4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2920"/>
            <a:ext cx="4462014" cy="258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6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32698CD-84AD-4F17-B294-3FCECC5BFCC5}"/>
              </a:ext>
            </a:extLst>
          </p:cNvPr>
          <p:cNvSpPr/>
          <p:nvPr/>
        </p:nvSpPr>
        <p:spPr>
          <a:xfrm>
            <a:off x="1" y="1131991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 smtClean="0">
                <a:cs typeface="Times New Roman" panose="02020603050405020304" pitchFamily="18" charset="0"/>
              </a:rPr>
              <a:t>Đây là điều Shawn đã thực sự làm: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6A334BB-F390-498D-BA3D-0BB8CE7EBB75}"/>
              </a:ext>
            </a:extLst>
          </p:cNvPr>
          <p:cNvSpPr/>
          <p:nvPr/>
        </p:nvSpPr>
        <p:spPr>
          <a:xfrm>
            <a:off x="391886" y="1766523"/>
            <a:ext cx="82499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Shawn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thông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báo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cho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điều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dưỡng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phụ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trách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và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bác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sĩ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phụ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trách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bệnh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nhân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về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lỗi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sử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dụng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thuốc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của</a:t>
            </a:r>
            <a:r>
              <a:rPr lang="en-US" sz="3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cô</a:t>
            </a:r>
            <a:r>
              <a:rPr lang="en-US" sz="3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</a:p>
          <a:p>
            <a:endParaRPr lang="en-US" sz="3000" b="1" dirty="0">
              <a:ea typeface="Arial" charset="0"/>
              <a:cs typeface="Times New Roman" panose="02020603050405020304" pitchFamily="18" charset="0"/>
            </a:endParaRPr>
          </a:p>
          <a:p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Bác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sĩ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đã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viết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chỉ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dẫn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y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khoa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để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theo </a:t>
            </a:r>
            <a:r>
              <a:rPr lang="vi-VN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dõi tình trạng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bệnh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nhân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xem có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bất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kỳ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tác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dụng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phụ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nào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từ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thuốc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trong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24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giờ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tiếp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theo.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May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mắn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thay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không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có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vấn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đề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gì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xảy ra và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gây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hại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cho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bệnh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nhân</a:t>
            </a:r>
            <a:r>
              <a:rPr lang="en-US" sz="3000" dirty="0">
                <a:ea typeface="Arial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866" y="175416"/>
            <a:ext cx="5646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dirty="0" smtClean="0">
                <a:cs typeface="Times New Roman" panose="02020603050405020304" pitchFamily="18" charset="0"/>
              </a:rPr>
              <a:t>Chuyện thực sự đã xảy ra</a:t>
            </a:r>
            <a:r>
              <a:rPr lang="en-US" sz="3600" dirty="0" smtClean="0">
                <a:cs typeface="Times New Roman" panose="02020603050405020304" pitchFamily="18" charset="0"/>
              </a:rPr>
              <a:t>:</a:t>
            </a:r>
            <a:endParaRPr lang="en-US" sz="3600" dirty="0">
              <a:cs typeface="Times New Roman" panose="02020603050405020304" pitchFamily="18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8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207518-491F-4027-AE92-0E9E3A4181C7}"/>
              </a:ext>
            </a:extLst>
          </p:cNvPr>
          <p:cNvSpPr/>
          <p:nvPr/>
        </p:nvSpPr>
        <p:spPr>
          <a:xfrm>
            <a:off x="236483" y="1571953"/>
            <a:ext cx="85081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Shawn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và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điều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dưỡng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phụ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trách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đã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gặp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ban 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oàn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 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</a:t>
            </a:r>
            <a:r>
              <a:rPr lang="vi-VN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gười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ệnh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/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uản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ý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ủi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vào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ngày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hôm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sau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và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phân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tích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nguyên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nhân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gốc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rễ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được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tiến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hành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33725" y="232011"/>
            <a:ext cx="3983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Chuyện xảy ra tiếp theo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6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58" y="220135"/>
            <a:ext cx="7285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b="1" dirty="0" smtClean="0">
                <a:ea typeface="Trebuchet MS" charset="0"/>
                <a:cs typeface="Times New Roman" panose="02020603050405020304" pitchFamily="18" charset="0"/>
              </a:rPr>
              <a:t>Phân tích nguyên nhân gốc rễ - RCA</a:t>
            </a:r>
            <a:endParaRPr lang="en-US" sz="3200" b="1" dirty="0">
              <a:ea typeface="Trebuchet MS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298" y="1100180"/>
            <a:ext cx="86048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RCA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là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một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phương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pháp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được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sử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dụng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để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xác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định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và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loại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bỏ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các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nguyên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nhân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gốc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rễ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của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một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lỗi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hoặc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vấn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đề</a:t>
            </a:r>
            <a:r>
              <a:rPr lang="en-US" sz="3200" i="1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244" y="2765055"/>
            <a:ext cx="8591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 smtClean="0">
                <a:ea typeface="Trebuchet MS" charset="0"/>
                <a:cs typeface="Times New Roman" panose="02020603050405020304" pitchFamily="18" charset="0"/>
              </a:rPr>
              <a:t>Mục đích</a:t>
            </a:r>
            <a:r>
              <a:rPr lang="en-US" sz="3200" b="1" dirty="0" smtClean="0">
                <a:ea typeface="Trebuchet MS" charset="0"/>
                <a:cs typeface="Times New Roman" panose="02020603050405020304" pitchFamily="18" charset="0"/>
              </a:rPr>
              <a:t>:</a:t>
            </a:r>
            <a:r>
              <a:rPr lang="en-US" sz="3200" dirty="0" smtClean="0">
                <a:ea typeface="Trebuchet MS" charset="0"/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ea typeface="Trebuchet MS" charset="0"/>
                <a:cs typeface="Times New Roman" panose="02020603050405020304" pitchFamily="18" charset="0"/>
              </a:rPr>
              <a:t>làm sáng tỏ ngọn nguồn của mọi vấn đề, hơn là giải quyết một kết quả chỉ mang tính dấu hiệu</a:t>
            </a:r>
            <a:endParaRPr lang="en-US" sz="3200" dirty="0" smtClean="0">
              <a:ea typeface="Trebuchet MS" charset="0"/>
              <a:cs typeface="Times New Roman" panose="02020603050405020304" pitchFamily="18" charset="0"/>
            </a:endParaRPr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7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5581" y="1378016"/>
            <a:ext cx="801804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vi-VN" sz="3000" dirty="0" smtClean="0">
                <a:ea typeface="Arial" charset="0"/>
                <a:cs typeface="Times New Roman" panose="02020603050405020304" pitchFamily="18" charset="0"/>
              </a:rPr>
              <a:t>Do những tương đồng trên bao bì của thuốc lại càng dễ gây ra lỗi</a:t>
            </a:r>
          </a:p>
          <a:p>
            <a:pPr marL="457200" indent="-457200">
              <a:buFont typeface="Arial" charset="0"/>
              <a:buChar char="•"/>
            </a:pPr>
            <a:endParaRPr lang="en-US" sz="3000" dirty="0">
              <a:ea typeface="Arial" charset="0"/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nhà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quản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lý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nghĩ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rằng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nếu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một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điều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dưỡng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chăm</a:t>
            </a:r>
            <a:r>
              <a:rPr lang="en-US" sz="30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sóc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tận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tâm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như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Shawn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có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thể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mắc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phải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loại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lỗi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này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thì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có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thể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lỗi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tương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tự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có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thể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xảy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trên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toàn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quốc</a:t>
            </a:r>
            <a:r>
              <a:rPr lang="en-US" sz="3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97736"/>
            <a:ext cx="829265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400" dirty="0" smtClean="0">
                <a:ea typeface="Arial" charset="0"/>
                <a:cs typeface="Times New Roman" panose="02020603050405020304" pitchFamily="18" charset="0"/>
              </a:rPr>
              <a:t>Phân tích nguyên nhân gốc rễ- </a:t>
            </a:r>
            <a:r>
              <a:rPr lang="en-US" sz="3400" dirty="0" smtClean="0">
                <a:ea typeface="Arial" charset="0"/>
                <a:cs typeface="Times New Roman" panose="02020603050405020304" pitchFamily="18" charset="0"/>
              </a:rPr>
              <a:t>Case Study </a:t>
            </a:r>
            <a:endParaRPr lang="en-US" sz="3400" dirty="0">
              <a:ea typeface="Arial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4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8947566-6B78-4BC5-9D22-D028124C7918}"/>
              </a:ext>
            </a:extLst>
          </p:cNvPr>
          <p:cNvSpPr/>
          <p:nvPr/>
        </p:nvSpPr>
        <p:spPr>
          <a:xfrm>
            <a:off x="414354" y="1559648"/>
            <a:ext cx="79380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đóng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gói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liều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bao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bì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ty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thay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bao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bì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liều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1000mg Lidocaine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mạo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sắc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6204"/>
            <a:ext cx="864210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4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Phân tích nguyên nhân gốc rễ- </a:t>
            </a:r>
            <a:r>
              <a:rPr lang="en-US" sz="34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 </a:t>
            </a:r>
            <a:endParaRPr lang="en-US" sz="34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95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ECD3CD7-4D61-4608-BD01-D120EF2ED58D}"/>
              </a:ext>
            </a:extLst>
          </p:cNvPr>
          <p:cNvSpPr/>
          <p:nvPr/>
        </p:nvSpPr>
        <p:spPr>
          <a:xfrm>
            <a:off x="322401" y="1263201"/>
            <a:ext cx="350769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Shawn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đã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khen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ngợi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vì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sự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an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toàn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bệnh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trước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tiên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bằng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cách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báo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cáo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vụ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</a:p>
          <a:p>
            <a:endParaRPr lang="en-US" sz="28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28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Cô</a:t>
            </a:r>
            <a:r>
              <a:rPr lang="en-US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ấy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vẫn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tiếp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tục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tư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cách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là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điều</a:t>
            </a:r>
            <a:r>
              <a:rPr lang="en-US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dưỡng</a:t>
            </a:r>
            <a:r>
              <a:rPr lang="en-US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chăm</a:t>
            </a:r>
            <a:r>
              <a:rPr lang="en-US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sóc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tích cực đến </a:t>
            </a:r>
            <a:r>
              <a:rPr lang="en-US" sz="2800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ngày</a:t>
            </a:r>
            <a:r>
              <a:rPr lang="en-US" sz="28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hôm</a:t>
            </a:r>
            <a:r>
              <a:rPr lang="en-US" sz="28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nay.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0AED3C4-FC61-45AD-9D31-EB0BF5025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472" y="1439056"/>
            <a:ext cx="3645902" cy="47368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18906"/>
            <a:ext cx="9135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smtClean="0">
                <a:latin typeface="Arial" panose="020B0604020202020204" pitchFamily="34" charset="0"/>
                <a:cs typeface="Arial" panose="020B0604020202020204" pitchFamily="34" charset="0"/>
              </a:rPr>
              <a:t>Phân tích nguyên nhân gốc rễ-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1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B1CCC4E-E71E-43E4-B62C-4A9199C36169}"/>
              </a:ext>
            </a:extLst>
          </p:cNvPr>
          <p:cNvSpPr/>
          <p:nvPr/>
        </p:nvSpPr>
        <p:spPr>
          <a:xfrm>
            <a:off x="230356" y="690218"/>
            <a:ext cx="858936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endParaRPr lang="vi-VN" sz="2600" dirty="0" smtClean="0">
              <a:cs typeface="Times New Roman" panose="02020603050405020304" pitchFamily="18" charset="0"/>
            </a:endParaRPr>
          </a:p>
          <a:p>
            <a:pPr marL="457200" indent="-457200">
              <a:buFont typeface="Arial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Khuyến khích gắn kết các bác sỹ, điều dưỡng, bệnh nhân và người nhà vào việc báo cáo và an toàn</a:t>
            </a:r>
            <a:endParaRPr lang="en-US" sz="2600" dirty="0" smtClean="0">
              <a:cs typeface="Times New Roman" panose="02020603050405020304" pitchFamily="18" charset="0"/>
            </a:endParaRPr>
          </a:p>
          <a:p>
            <a:endParaRPr lang="en-US" sz="2600" dirty="0">
              <a:cs typeface="Times New Roman" panose="02020603050405020304" pitchFamily="18" charset="0"/>
            </a:endParaRPr>
          </a:p>
          <a:p>
            <a:pPr marL="457200" indent="-457200">
              <a:buFont typeface="Arial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Việc cam kết của lãnh đạo cho một môi trường không trừng phạt là chìa khoá để khuyến khích văn hoá an toàn</a:t>
            </a:r>
            <a:endParaRPr lang="en-US" sz="2600" dirty="0" smtClean="0">
              <a:cs typeface="Times New Roman" panose="02020603050405020304" pitchFamily="18" charset="0"/>
            </a:endParaRPr>
          </a:p>
          <a:p>
            <a:endParaRPr lang="en-US" sz="2600" dirty="0">
              <a:cs typeface="Times New Roman" panose="02020603050405020304" pitchFamily="18" charset="0"/>
            </a:endParaRPr>
          </a:p>
          <a:p>
            <a:pPr marL="457200" indent="-457200">
              <a:buFont typeface="Arial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Các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vi-VN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600" dirty="0" smtClean="0">
                <a:cs typeface="Times New Roman" panose="02020603050405020304" pitchFamily="18" charset="0"/>
              </a:rPr>
              <a:t>trọng điểm nên được phân tích từ nguyên nhân gốc rễ </a:t>
            </a:r>
          </a:p>
          <a:p>
            <a:pPr marL="457200" indent="-457200">
              <a:buFont typeface="Arial"/>
              <a:buChar char="•"/>
            </a:pPr>
            <a:endParaRPr lang="vi-VN" sz="2600" dirty="0">
              <a:cs typeface="Times New Roman" panose="02020603050405020304" pitchFamily="18" charset="0"/>
            </a:endParaRPr>
          </a:p>
          <a:p>
            <a:pPr marL="457200" indent="-457200">
              <a:buFont typeface="Arial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An toàn của người bệnh là công cụ quản lý rủi ro mạnh nhất của bạn</a:t>
            </a:r>
            <a:endParaRPr lang="en-US" sz="2600" dirty="0">
              <a:cs typeface="Times New Roman" panose="02020603050405020304" pitchFamily="18" charset="0"/>
            </a:endParaRPr>
          </a:p>
          <a:p>
            <a:endParaRPr lang="en-US" sz="2600" dirty="0"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34263" y="270511"/>
            <a:ext cx="291938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800" b="1" dirty="0">
                <a:cs typeface="Times New Roman" panose="02020603050405020304" pitchFamily="18" charset="0"/>
              </a:rPr>
              <a:t>Các ý chính</a:t>
            </a:r>
            <a:endParaRPr lang="en-US" sz="3800" dirty="0">
              <a:cs typeface="Times New Roman" panose="02020603050405020304" pitchFamily="18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09" y="5581441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4" y="5467141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5" y="546714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0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23851</TotalTime>
  <Words>1673</Words>
  <Application>Microsoft Office PowerPoint</Application>
  <PresentationFormat>On-screen Show (4:3)</PresentationFormat>
  <Paragraphs>177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Global Health Services Network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Patricia Williams</dc:creator>
  <cp:keywords/>
  <dc:description/>
  <cp:lastModifiedBy>admin</cp:lastModifiedBy>
  <cp:revision>298</cp:revision>
  <cp:lastPrinted>2017-08-17T10:09:28Z</cp:lastPrinted>
  <dcterms:created xsi:type="dcterms:W3CDTF">2014-08-25T07:22:15Z</dcterms:created>
  <dcterms:modified xsi:type="dcterms:W3CDTF">2017-08-25T05:42:31Z</dcterms:modified>
  <cp:category/>
</cp:coreProperties>
</file>